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65" r:id="rId3"/>
    <p:sldId id="257" r:id="rId4"/>
    <p:sldId id="266" r:id="rId5"/>
    <p:sldId id="258" r:id="rId6"/>
    <p:sldId id="267" r:id="rId7"/>
    <p:sldId id="259" r:id="rId8"/>
    <p:sldId id="268" r:id="rId9"/>
    <p:sldId id="260" r:id="rId10"/>
    <p:sldId id="269" r:id="rId11"/>
    <p:sldId id="261" r:id="rId12"/>
    <p:sldId id="270" r:id="rId13"/>
    <p:sldId id="262" r:id="rId14"/>
    <p:sldId id="263" r:id="rId15"/>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E765C0-2687-45E9-931D-AFF5F2EF4CC1}" type="datetimeFigureOut">
              <a:rPr lang="pl-PL" smtClean="0"/>
              <a:pPr/>
              <a:t>22.06.2022</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A848AB-BA71-4589-8458-0265EEC1C44A}" type="slidenum">
              <a:rPr lang="pl-PL" smtClean="0"/>
              <a:pPr/>
              <a:t>‹#›</a:t>
            </a:fld>
            <a:endParaRPr lang="pl-P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9" name="Podtytuł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l-PL" smtClean="0"/>
              <a:t>Kliknij, aby edytować styl wzorca podtytułu</a:t>
            </a:r>
            <a:endParaRPr kumimoji="0" lang="en-US"/>
          </a:p>
        </p:txBody>
      </p:sp>
      <p:sp>
        <p:nvSpPr>
          <p:cNvPr id="28" name="Tytuł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pl-PL" smtClean="0"/>
              <a:t>Kliknij, aby edytować styl</a:t>
            </a:r>
            <a:endParaRPr kumimoji="0" lang="en-US"/>
          </a:p>
        </p:txBody>
      </p:sp>
      <p:cxnSp>
        <p:nvCxnSpPr>
          <p:cNvPr id="8" name="Łącznik prosty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Łącznik prosty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Elipsa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Symbol zastępczy daty 14"/>
          <p:cNvSpPr>
            <a:spLocks noGrp="1"/>
          </p:cNvSpPr>
          <p:nvPr>
            <p:ph type="dt" sz="half" idx="10"/>
          </p:nvPr>
        </p:nvSpPr>
        <p:spPr/>
        <p:txBody>
          <a:bodyPr/>
          <a:lstStyle/>
          <a:p>
            <a:fld id="{C99ADD36-76B2-4BE6-9EB2-A0D758F8F758}" type="datetimeFigureOut">
              <a:rPr lang="pl-PL" smtClean="0"/>
              <a:pPr/>
              <a:t>22.06.2022</a:t>
            </a:fld>
            <a:endParaRPr lang="pl-PL" dirty="0"/>
          </a:p>
        </p:txBody>
      </p:sp>
      <p:sp>
        <p:nvSpPr>
          <p:cNvPr id="16" name="Symbol zastępczy numeru slajdu 15"/>
          <p:cNvSpPr>
            <a:spLocks noGrp="1"/>
          </p:cNvSpPr>
          <p:nvPr>
            <p:ph type="sldNum" sz="quarter" idx="11"/>
          </p:nvPr>
        </p:nvSpPr>
        <p:spPr/>
        <p:txBody>
          <a:bodyPr/>
          <a:lstStyle/>
          <a:p>
            <a:fld id="{B5C10121-DE68-4B44-92FF-FDBA8C73ADD3}" type="slidenum">
              <a:rPr lang="pl-PL" smtClean="0"/>
              <a:pPr/>
              <a:t>‹#›</a:t>
            </a:fld>
            <a:endParaRPr lang="pl-PL" dirty="0"/>
          </a:p>
        </p:txBody>
      </p:sp>
      <p:sp>
        <p:nvSpPr>
          <p:cNvPr id="17" name="Symbol zastępczy stopki 16"/>
          <p:cNvSpPr>
            <a:spLocks noGrp="1"/>
          </p:cNvSpPr>
          <p:nvPr>
            <p:ph type="ftr" sz="quarter" idx="12"/>
          </p:nvPr>
        </p:nvSpPr>
        <p:spPr/>
        <p:txBody>
          <a:bodyPr/>
          <a:lstStyle/>
          <a:p>
            <a:endParaRPr lang="pl-PL"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C99ADD36-76B2-4BE6-9EB2-A0D758F8F758}" type="datetimeFigureOut">
              <a:rPr lang="pl-PL" smtClean="0"/>
              <a:pPr/>
              <a:t>22.06.2022</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B5C10121-DE68-4B44-92FF-FDBA8C73ADD3}" type="slidenum">
              <a:rPr lang="pl-PL" smtClean="0"/>
              <a:pPr/>
              <a:t>‹#›</a:t>
            </a:fld>
            <a:endParaRPr lang="pl-PL"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C99ADD36-76B2-4BE6-9EB2-A0D758F8F758}" type="datetimeFigureOut">
              <a:rPr lang="pl-PL" smtClean="0"/>
              <a:pPr/>
              <a:t>22.06.2022</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B5C10121-DE68-4B44-92FF-FDBA8C73ADD3}" type="slidenum">
              <a:rPr lang="pl-PL" smtClean="0"/>
              <a:pPr/>
              <a:t>‹#›</a:t>
            </a:fld>
            <a:endParaRPr lang="pl-PL"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9" name="Symbol zastępczy zawartości 8"/>
          <p:cNvSpPr>
            <a:spLocks noGrp="1"/>
          </p:cNvSpPr>
          <p:nvPr>
            <p:ph idx="1"/>
          </p:nvPr>
        </p:nvSpPr>
        <p:spPr>
          <a:xfrm>
            <a:off x="457200" y="1524000"/>
            <a:ext cx="8229600" cy="4572000"/>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14" name="Symbol zastępczy daty 13"/>
          <p:cNvSpPr>
            <a:spLocks noGrp="1"/>
          </p:cNvSpPr>
          <p:nvPr>
            <p:ph type="dt" sz="half" idx="14"/>
          </p:nvPr>
        </p:nvSpPr>
        <p:spPr/>
        <p:txBody>
          <a:bodyPr/>
          <a:lstStyle/>
          <a:p>
            <a:fld id="{C99ADD36-76B2-4BE6-9EB2-A0D758F8F758}" type="datetimeFigureOut">
              <a:rPr lang="pl-PL" smtClean="0"/>
              <a:pPr/>
              <a:t>22.06.2022</a:t>
            </a:fld>
            <a:endParaRPr lang="pl-PL" dirty="0"/>
          </a:p>
        </p:txBody>
      </p:sp>
      <p:sp>
        <p:nvSpPr>
          <p:cNvPr id="15" name="Symbol zastępczy numeru slajdu 14"/>
          <p:cNvSpPr>
            <a:spLocks noGrp="1"/>
          </p:cNvSpPr>
          <p:nvPr>
            <p:ph type="sldNum" sz="quarter" idx="15"/>
          </p:nvPr>
        </p:nvSpPr>
        <p:spPr/>
        <p:txBody>
          <a:bodyPr/>
          <a:lstStyle>
            <a:lvl1pPr algn="ctr">
              <a:defRPr/>
            </a:lvl1pPr>
          </a:lstStyle>
          <a:p>
            <a:fld id="{B5C10121-DE68-4B44-92FF-FDBA8C73ADD3}" type="slidenum">
              <a:rPr lang="pl-PL" smtClean="0"/>
              <a:pPr/>
              <a:t>‹#›</a:t>
            </a:fld>
            <a:endParaRPr lang="pl-PL" dirty="0"/>
          </a:p>
        </p:txBody>
      </p:sp>
      <p:sp>
        <p:nvSpPr>
          <p:cNvPr id="16" name="Symbol zastępczy stopki 15"/>
          <p:cNvSpPr>
            <a:spLocks noGrp="1"/>
          </p:cNvSpPr>
          <p:nvPr>
            <p:ph type="ftr" sz="quarter" idx="16"/>
          </p:nvPr>
        </p:nvSpPr>
        <p:spPr/>
        <p:txBody>
          <a:bodyPr/>
          <a:lstStyle/>
          <a:p>
            <a:endParaRPr lang="pl-PL" dirty="0"/>
          </a:p>
        </p:txBody>
      </p:sp>
      <p:sp>
        <p:nvSpPr>
          <p:cNvPr id="17" name="Tytuł 16"/>
          <p:cNvSpPr>
            <a:spLocks noGrp="1"/>
          </p:cNvSpPr>
          <p:nvPr>
            <p:ph type="title"/>
          </p:nvPr>
        </p:nvSpPr>
        <p:spPr/>
        <p:txBody>
          <a:bodyPr rtlCol="0" anchor="b" anchorCtr="0"/>
          <a:lstStyle/>
          <a:p>
            <a:r>
              <a:rPr kumimoji="0" lang="pl-PL" smtClean="0"/>
              <a:t>Kliknij, aby edytować styl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4" name="Symbol zastępczy daty 3"/>
          <p:cNvSpPr>
            <a:spLocks noGrp="1"/>
          </p:cNvSpPr>
          <p:nvPr>
            <p:ph type="dt" sz="half" idx="10"/>
          </p:nvPr>
        </p:nvSpPr>
        <p:spPr/>
        <p:txBody>
          <a:bodyPr/>
          <a:lstStyle/>
          <a:p>
            <a:fld id="{C99ADD36-76B2-4BE6-9EB2-A0D758F8F758}" type="datetimeFigureOut">
              <a:rPr lang="pl-PL" smtClean="0"/>
              <a:pPr/>
              <a:t>22.06.2022</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B5C10121-DE68-4B44-92FF-FDBA8C73ADD3}" type="slidenum">
              <a:rPr lang="pl-PL" smtClean="0"/>
              <a:pPr/>
              <a:t>‹#›</a:t>
            </a:fld>
            <a:endParaRPr lang="pl-PL" dirty="0"/>
          </a:p>
        </p:txBody>
      </p:sp>
      <p:sp>
        <p:nvSpPr>
          <p:cNvPr id="2" name="Tytuł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pl-PL" smtClean="0"/>
              <a:t>Kliknij, aby edytować styl</a:t>
            </a:r>
            <a:endParaRPr kumimoji="0" lang="en-US"/>
          </a:p>
        </p:txBody>
      </p:sp>
      <p:sp>
        <p:nvSpPr>
          <p:cNvPr id="3" name="Symbol zastępczy tekstu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l-PL" smtClean="0"/>
              <a:t>Kliknij, aby edytować style wzorca tekstu</a:t>
            </a:r>
          </a:p>
        </p:txBody>
      </p:sp>
      <p:cxnSp>
        <p:nvCxnSpPr>
          <p:cNvPr id="7" name="Łącznik prosty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5" name="Symbol zastępczy daty 4"/>
          <p:cNvSpPr>
            <a:spLocks noGrp="1"/>
          </p:cNvSpPr>
          <p:nvPr>
            <p:ph type="dt" sz="half" idx="10"/>
          </p:nvPr>
        </p:nvSpPr>
        <p:spPr/>
        <p:txBody>
          <a:bodyPr/>
          <a:lstStyle/>
          <a:p>
            <a:fld id="{C99ADD36-76B2-4BE6-9EB2-A0D758F8F758}" type="datetimeFigureOut">
              <a:rPr lang="pl-PL" smtClean="0"/>
              <a:pPr/>
              <a:t>22.06.2022</a:t>
            </a:fld>
            <a:endParaRPr lang="pl-PL" dirty="0"/>
          </a:p>
        </p:txBody>
      </p:sp>
      <p:sp>
        <p:nvSpPr>
          <p:cNvPr id="6" name="Symbol zastępczy stopki 5"/>
          <p:cNvSpPr>
            <a:spLocks noGrp="1"/>
          </p:cNvSpPr>
          <p:nvPr>
            <p:ph type="ftr" sz="quarter" idx="11"/>
          </p:nvPr>
        </p:nvSpPr>
        <p:spPr/>
        <p:txBody>
          <a:bodyPr/>
          <a:lstStyle/>
          <a:p>
            <a:endParaRPr lang="pl-PL" dirty="0"/>
          </a:p>
        </p:txBody>
      </p:sp>
      <p:sp>
        <p:nvSpPr>
          <p:cNvPr id="7" name="Symbol zastępczy numeru slajdu 6"/>
          <p:cNvSpPr>
            <a:spLocks noGrp="1"/>
          </p:cNvSpPr>
          <p:nvPr>
            <p:ph type="sldNum" sz="quarter" idx="12"/>
          </p:nvPr>
        </p:nvSpPr>
        <p:spPr/>
        <p:txBody>
          <a:bodyPr/>
          <a:lstStyle/>
          <a:p>
            <a:fld id="{B5C10121-DE68-4B44-92FF-FDBA8C73ADD3}" type="slidenum">
              <a:rPr lang="pl-PL" smtClean="0"/>
              <a:pPr/>
              <a:t>‹#›</a:t>
            </a:fld>
            <a:endParaRPr lang="pl-PL" dirty="0"/>
          </a:p>
        </p:txBody>
      </p:sp>
      <p:sp>
        <p:nvSpPr>
          <p:cNvPr id="2" name="Tytuł 1"/>
          <p:cNvSpPr>
            <a:spLocks noGrp="1"/>
          </p:cNvSpPr>
          <p:nvPr>
            <p:ph type="title"/>
          </p:nvPr>
        </p:nvSpPr>
        <p:spPr/>
        <p:txBody>
          <a:bodyPr/>
          <a:lstStyle/>
          <a:p>
            <a:r>
              <a:rPr kumimoji="0" lang="pl-PL" smtClean="0"/>
              <a:t>Kliknij, aby edytować styl</a:t>
            </a:r>
            <a:endParaRPr kumimoji="0" lang="en-US"/>
          </a:p>
        </p:txBody>
      </p:sp>
      <p:sp>
        <p:nvSpPr>
          <p:cNvPr id="11" name="Symbol zastępczy zawartości 10"/>
          <p:cNvSpPr>
            <a:spLocks noGrp="1"/>
          </p:cNvSpPr>
          <p:nvPr>
            <p:ph sz="half" idx="1"/>
          </p:nvPr>
        </p:nvSpPr>
        <p:spPr>
          <a:xfrm>
            <a:off x="457200" y="1524000"/>
            <a:ext cx="4059936" cy="4572000"/>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13" name="Symbol zastępczy zawartości 12"/>
          <p:cNvSpPr>
            <a:spLocks noGrp="1"/>
          </p:cNvSpPr>
          <p:nvPr>
            <p:ph sz="half" idx="2"/>
          </p:nvPr>
        </p:nvSpPr>
        <p:spPr>
          <a:xfrm>
            <a:off x="4648200" y="1524000"/>
            <a:ext cx="4059936" cy="4572000"/>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9" name="Symbol zastępczy numeru slajdu 8"/>
          <p:cNvSpPr>
            <a:spLocks noGrp="1"/>
          </p:cNvSpPr>
          <p:nvPr>
            <p:ph type="sldNum" sz="quarter" idx="12"/>
          </p:nvPr>
        </p:nvSpPr>
        <p:spPr/>
        <p:txBody>
          <a:bodyPr/>
          <a:lstStyle/>
          <a:p>
            <a:fld id="{B5C10121-DE68-4B44-92FF-FDBA8C73ADD3}" type="slidenum">
              <a:rPr lang="pl-PL" smtClean="0"/>
              <a:pPr/>
              <a:t>‹#›</a:t>
            </a:fld>
            <a:endParaRPr lang="pl-PL" dirty="0"/>
          </a:p>
        </p:txBody>
      </p:sp>
      <p:sp>
        <p:nvSpPr>
          <p:cNvPr id="8" name="Symbol zastępczy stopki 7"/>
          <p:cNvSpPr>
            <a:spLocks noGrp="1"/>
          </p:cNvSpPr>
          <p:nvPr>
            <p:ph type="ftr" sz="quarter" idx="11"/>
          </p:nvPr>
        </p:nvSpPr>
        <p:spPr/>
        <p:txBody>
          <a:bodyPr/>
          <a:lstStyle/>
          <a:p>
            <a:endParaRPr lang="pl-PL" dirty="0"/>
          </a:p>
        </p:txBody>
      </p:sp>
      <p:sp>
        <p:nvSpPr>
          <p:cNvPr id="7" name="Symbol zastępczy daty 6"/>
          <p:cNvSpPr>
            <a:spLocks noGrp="1"/>
          </p:cNvSpPr>
          <p:nvPr>
            <p:ph type="dt" sz="half" idx="10"/>
          </p:nvPr>
        </p:nvSpPr>
        <p:spPr/>
        <p:txBody>
          <a:bodyPr/>
          <a:lstStyle/>
          <a:p>
            <a:fld id="{C99ADD36-76B2-4BE6-9EB2-A0D758F8F758}" type="datetimeFigureOut">
              <a:rPr lang="pl-PL" smtClean="0"/>
              <a:pPr/>
              <a:t>22.06.2022</a:t>
            </a:fld>
            <a:endParaRPr lang="pl-PL" dirty="0"/>
          </a:p>
        </p:txBody>
      </p:sp>
      <p:sp>
        <p:nvSpPr>
          <p:cNvPr id="3" name="Symbol zastępczy tekstu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pl-PL" smtClean="0"/>
              <a:t>Kliknij, aby edytować style wzorca tekstu</a:t>
            </a:r>
          </a:p>
        </p:txBody>
      </p:sp>
      <p:sp>
        <p:nvSpPr>
          <p:cNvPr id="32" name="Symbol zastępczy zawartości 31"/>
          <p:cNvSpPr>
            <a:spLocks noGrp="1"/>
          </p:cNvSpPr>
          <p:nvPr>
            <p:ph sz="half" idx="2"/>
          </p:nvPr>
        </p:nvSpPr>
        <p:spPr>
          <a:xfrm>
            <a:off x="457200" y="2201896"/>
            <a:ext cx="4038600" cy="3913632"/>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34" name="Symbol zastępczy zawartości 33"/>
          <p:cNvSpPr>
            <a:spLocks noGrp="1"/>
          </p:cNvSpPr>
          <p:nvPr>
            <p:ph sz="quarter" idx="4"/>
          </p:nvPr>
        </p:nvSpPr>
        <p:spPr>
          <a:xfrm>
            <a:off x="4649788" y="2201896"/>
            <a:ext cx="4038600" cy="3913632"/>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2" name="Tytuł 1"/>
          <p:cNvSpPr>
            <a:spLocks noGrp="1"/>
          </p:cNvSpPr>
          <p:nvPr>
            <p:ph type="title"/>
          </p:nvPr>
        </p:nvSpPr>
        <p:spPr>
          <a:xfrm>
            <a:off x="457200" y="155448"/>
            <a:ext cx="8229600" cy="1143000"/>
          </a:xfrm>
        </p:spPr>
        <p:txBody>
          <a:bodyPr anchor="b" anchorCtr="0"/>
          <a:lstStyle>
            <a:lvl1pPr>
              <a:defRPr/>
            </a:lvl1pPr>
          </a:lstStyle>
          <a:p>
            <a:r>
              <a:rPr kumimoji="0" lang="pl-PL" smtClean="0"/>
              <a:t>Kliknij, aby edytować styl</a:t>
            </a:r>
            <a:endParaRPr kumimoji="0" lang="en-US"/>
          </a:p>
        </p:txBody>
      </p:sp>
      <p:sp>
        <p:nvSpPr>
          <p:cNvPr id="12" name="Symbol zastępczy tekstu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pl-PL" smtClean="0"/>
              <a:t>Kliknij, aby edytować style wzorca tekstu</a:t>
            </a:r>
          </a:p>
        </p:txBody>
      </p:sp>
      <p:cxnSp>
        <p:nvCxnSpPr>
          <p:cNvPr id="10" name="Łącznik prosty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Łącznik prosty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3" name="Symbol zastępczy daty 2"/>
          <p:cNvSpPr>
            <a:spLocks noGrp="1"/>
          </p:cNvSpPr>
          <p:nvPr>
            <p:ph type="dt" sz="half" idx="10"/>
          </p:nvPr>
        </p:nvSpPr>
        <p:spPr/>
        <p:txBody>
          <a:bodyPr/>
          <a:lstStyle/>
          <a:p>
            <a:fld id="{C99ADD36-76B2-4BE6-9EB2-A0D758F8F758}" type="datetimeFigureOut">
              <a:rPr lang="pl-PL" smtClean="0"/>
              <a:pPr/>
              <a:t>22.06.2022</a:t>
            </a:fld>
            <a:endParaRPr lang="pl-PL" dirty="0"/>
          </a:p>
        </p:txBody>
      </p:sp>
      <p:sp>
        <p:nvSpPr>
          <p:cNvPr id="4" name="Symbol zastępczy stopki 3"/>
          <p:cNvSpPr>
            <a:spLocks noGrp="1"/>
          </p:cNvSpPr>
          <p:nvPr>
            <p:ph type="ftr" sz="quarter" idx="11"/>
          </p:nvPr>
        </p:nvSpPr>
        <p:spPr/>
        <p:txBody>
          <a:bodyPr/>
          <a:lstStyle/>
          <a:p>
            <a:endParaRPr lang="pl-PL" dirty="0"/>
          </a:p>
        </p:txBody>
      </p:sp>
      <p:sp>
        <p:nvSpPr>
          <p:cNvPr id="5" name="Symbol zastępczy numeru slajdu 4"/>
          <p:cNvSpPr>
            <a:spLocks noGrp="1"/>
          </p:cNvSpPr>
          <p:nvPr>
            <p:ph type="sldNum" sz="quarter" idx="12"/>
          </p:nvPr>
        </p:nvSpPr>
        <p:spPr/>
        <p:txBody>
          <a:bodyPr/>
          <a:lstStyle/>
          <a:p>
            <a:fld id="{B5C10121-DE68-4B44-92FF-FDBA8C73ADD3}" type="slidenum">
              <a:rPr lang="pl-PL" smtClean="0"/>
              <a:pPr/>
              <a:t>‹#›</a:t>
            </a:fld>
            <a:endParaRPr lang="pl-PL" dirty="0"/>
          </a:p>
        </p:txBody>
      </p:sp>
      <p:sp>
        <p:nvSpPr>
          <p:cNvPr id="2" name="Tytuł 1"/>
          <p:cNvSpPr>
            <a:spLocks noGrp="1"/>
          </p:cNvSpPr>
          <p:nvPr>
            <p:ph type="title"/>
          </p:nvPr>
        </p:nvSpPr>
        <p:spPr/>
        <p:txBody>
          <a:bodyPr/>
          <a:lstStyle/>
          <a:p>
            <a:r>
              <a:rPr kumimoji="0" lang="pl-PL" smtClean="0"/>
              <a:t>Kliknij, aby edytować styl</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C99ADD36-76B2-4BE6-9EB2-A0D758F8F758}" type="datetimeFigureOut">
              <a:rPr lang="pl-PL" smtClean="0"/>
              <a:pPr/>
              <a:t>22.06.2022</a:t>
            </a:fld>
            <a:endParaRPr lang="pl-PL" dirty="0"/>
          </a:p>
        </p:txBody>
      </p:sp>
      <p:sp>
        <p:nvSpPr>
          <p:cNvPr id="3" name="Symbol zastępczy stopki 2"/>
          <p:cNvSpPr>
            <a:spLocks noGrp="1"/>
          </p:cNvSpPr>
          <p:nvPr>
            <p:ph type="ftr" sz="quarter" idx="11"/>
          </p:nvPr>
        </p:nvSpPr>
        <p:spPr/>
        <p:txBody>
          <a:bodyPr/>
          <a:lstStyle/>
          <a:p>
            <a:endParaRPr lang="pl-PL" dirty="0"/>
          </a:p>
        </p:txBody>
      </p:sp>
      <p:sp>
        <p:nvSpPr>
          <p:cNvPr id="4" name="Symbol zastępczy numeru slajdu 3"/>
          <p:cNvSpPr>
            <a:spLocks noGrp="1"/>
          </p:cNvSpPr>
          <p:nvPr>
            <p:ph type="sldNum" sz="quarter" idx="12"/>
          </p:nvPr>
        </p:nvSpPr>
        <p:spPr/>
        <p:txBody>
          <a:bodyPr/>
          <a:lstStyle/>
          <a:p>
            <a:fld id="{B5C10121-DE68-4B44-92FF-FDBA8C73ADD3}" type="slidenum">
              <a:rPr lang="pl-PL" smtClean="0"/>
              <a:pPr/>
              <a:t>‹#›</a:t>
            </a:fld>
            <a:endParaRPr lang="pl-PL"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spTree>
      <p:nvGrpSpPr>
        <p:cNvPr id="1" name=""/>
        <p:cNvGrpSpPr/>
        <p:nvPr/>
      </p:nvGrpSpPr>
      <p:grpSpPr>
        <a:xfrm>
          <a:off x="0" y="0"/>
          <a:ext cx="0" cy="0"/>
          <a:chOff x="0" y="0"/>
          <a:chExt cx="0" cy="0"/>
        </a:xfrm>
      </p:grpSpPr>
      <p:sp>
        <p:nvSpPr>
          <p:cNvPr id="29" name="Symbol zastępczy zawartości 28"/>
          <p:cNvSpPr>
            <a:spLocks noGrp="1"/>
          </p:cNvSpPr>
          <p:nvPr>
            <p:ph sz="quarter" idx="1"/>
          </p:nvPr>
        </p:nvSpPr>
        <p:spPr>
          <a:xfrm>
            <a:off x="457200" y="457200"/>
            <a:ext cx="6248400" cy="5715000"/>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3" name="Symbol zastępczy tekstu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pl-PL" smtClean="0"/>
              <a:t>Kliknij, aby edytować style wzorca tekstu</a:t>
            </a:r>
          </a:p>
        </p:txBody>
      </p:sp>
      <p:sp>
        <p:nvSpPr>
          <p:cNvPr id="31" name="Tytuł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pl-PL" smtClean="0"/>
              <a:t>Kliknij, aby edytować styl</a:t>
            </a:r>
            <a:endParaRPr kumimoji="0" lang="en-US"/>
          </a:p>
        </p:txBody>
      </p:sp>
      <p:sp>
        <p:nvSpPr>
          <p:cNvPr id="8" name="Symbol zastępczy daty 7"/>
          <p:cNvSpPr>
            <a:spLocks noGrp="1"/>
          </p:cNvSpPr>
          <p:nvPr>
            <p:ph type="dt" sz="half" idx="14"/>
          </p:nvPr>
        </p:nvSpPr>
        <p:spPr/>
        <p:txBody>
          <a:bodyPr/>
          <a:lstStyle/>
          <a:p>
            <a:fld id="{C99ADD36-76B2-4BE6-9EB2-A0D758F8F758}" type="datetimeFigureOut">
              <a:rPr lang="pl-PL" smtClean="0"/>
              <a:pPr/>
              <a:t>22.06.2022</a:t>
            </a:fld>
            <a:endParaRPr lang="pl-PL" dirty="0"/>
          </a:p>
        </p:txBody>
      </p:sp>
      <p:sp>
        <p:nvSpPr>
          <p:cNvPr id="9" name="Symbol zastępczy numeru slajdu 8"/>
          <p:cNvSpPr>
            <a:spLocks noGrp="1"/>
          </p:cNvSpPr>
          <p:nvPr>
            <p:ph type="sldNum" sz="quarter" idx="15"/>
          </p:nvPr>
        </p:nvSpPr>
        <p:spPr/>
        <p:txBody>
          <a:bodyPr/>
          <a:lstStyle/>
          <a:p>
            <a:fld id="{B5C10121-DE68-4B44-92FF-FDBA8C73ADD3}" type="slidenum">
              <a:rPr lang="pl-PL" smtClean="0"/>
              <a:pPr/>
              <a:t>‹#›</a:t>
            </a:fld>
            <a:endParaRPr lang="pl-PL" dirty="0"/>
          </a:p>
        </p:txBody>
      </p:sp>
      <p:sp>
        <p:nvSpPr>
          <p:cNvPr id="10" name="Symbol zastępczy stopki 9"/>
          <p:cNvSpPr>
            <a:spLocks noGrp="1"/>
          </p:cNvSpPr>
          <p:nvPr>
            <p:ph type="ftr" sz="quarter" idx="16"/>
          </p:nvPr>
        </p:nvSpPr>
        <p:spPr/>
        <p:txBody>
          <a:bodyPr/>
          <a:lstStyle/>
          <a:p>
            <a:endParaRPr lang="pl-PL"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pl-PL" smtClean="0"/>
              <a:t>Kliknij, aby edytować styl</a:t>
            </a:r>
            <a:endParaRPr kumimoji="0" lang="en-US"/>
          </a:p>
        </p:txBody>
      </p:sp>
      <p:sp>
        <p:nvSpPr>
          <p:cNvPr id="3" name="Symbol zastępczy obrazu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pl-PL" smtClean="0"/>
              <a:t>Kliknij ikonę, aby dodać obraz</a:t>
            </a:r>
            <a:endParaRPr kumimoji="0" lang="en-US"/>
          </a:p>
        </p:txBody>
      </p:sp>
      <p:sp>
        <p:nvSpPr>
          <p:cNvPr id="4" name="Symbol zastępczy tekstu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pl-PL" smtClean="0"/>
              <a:t>Kliknij, aby edytować style wzorca tekstu</a:t>
            </a:r>
          </a:p>
        </p:txBody>
      </p:sp>
      <p:sp>
        <p:nvSpPr>
          <p:cNvPr id="8" name="Symbol zastępczy daty 7"/>
          <p:cNvSpPr>
            <a:spLocks noGrp="1"/>
          </p:cNvSpPr>
          <p:nvPr>
            <p:ph type="dt" sz="half" idx="10"/>
          </p:nvPr>
        </p:nvSpPr>
        <p:spPr/>
        <p:txBody>
          <a:bodyPr/>
          <a:lstStyle/>
          <a:p>
            <a:fld id="{C99ADD36-76B2-4BE6-9EB2-A0D758F8F758}" type="datetimeFigureOut">
              <a:rPr lang="pl-PL" smtClean="0"/>
              <a:pPr/>
              <a:t>22.06.2022</a:t>
            </a:fld>
            <a:endParaRPr lang="pl-PL" dirty="0"/>
          </a:p>
        </p:txBody>
      </p:sp>
      <p:sp>
        <p:nvSpPr>
          <p:cNvPr id="9" name="Symbol zastępczy numeru slajdu 8"/>
          <p:cNvSpPr>
            <a:spLocks noGrp="1"/>
          </p:cNvSpPr>
          <p:nvPr>
            <p:ph type="sldNum" sz="quarter" idx="11"/>
          </p:nvPr>
        </p:nvSpPr>
        <p:spPr/>
        <p:txBody>
          <a:bodyPr/>
          <a:lstStyle/>
          <a:p>
            <a:fld id="{B5C10121-DE68-4B44-92FF-FDBA8C73ADD3}" type="slidenum">
              <a:rPr lang="pl-PL" smtClean="0"/>
              <a:pPr/>
              <a:t>‹#›</a:t>
            </a:fld>
            <a:endParaRPr lang="pl-PL" dirty="0"/>
          </a:p>
        </p:txBody>
      </p:sp>
      <p:sp>
        <p:nvSpPr>
          <p:cNvPr id="10" name="Symbol zastępczy stopki 9"/>
          <p:cNvSpPr>
            <a:spLocks noGrp="1"/>
          </p:cNvSpPr>
          <p:nvPr>
            <p:ph type="ftr" sz="quarter" idx="12"/>
          </p:nvPr>
        </p:nvSpPr>
        <p:spPr/>
        <p:txBody>
          <a:bodyPr/>
          <a:lstStyle/>
          <a:p>
            <a:endParaRPr lang="pl-PL"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Symbol zastępczy tekstu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pl-PL" smtClean="0"/>
              <a:t>Kliknij, aby edytować style wzorca tekstu</a:t>
            </a:r>
          </a:p>
          <a:p>
            <a:pPr lvl="1" eaLnBrk="1" latinLnBrk="0" hangingPunct="1"/>
            <a:r>
              <a:rPr kumimoji="0" lang="pl-PL" smtClean="0"/>
              <a:t>Drugi poziom</a:t>
            </a:r>
          </a:p>
          <a:p>
            <a:pPr lvl="2" eaLnBrk="1" latinLnBrk="0" hangingPunct="1"/>
            <a:r>
              <a:rPr kumimoji="0" lang="pl-PL" smtClean="0"/>
              <a:t>Trzeci poziom</a:t>
            </a:r>
          </a:p>
          <a:p>
            <a:pPr lvl="3" eaLnBrk="1" latinLnBrk="0" hangingPunct="1"/>
            <a:r>
              <a:rPr kumimoji="0" lang="pl-PL" smtClean="0"/>
              <a:t>Czwarty poziom</a:t>
            </a:r>
          </a:p>
          <a:p>
            <a:pPr lvl="4" eaLnBrk="1" latinLnBrk="0" hangingPunct="1"/>
            <a:r>
              <a:rPr kumimoji="0" lang="pl-PL" smtClean="0"/>
              <a:t>Piąty poziom</a:t>
            </a:r>
            <a:endParaRPr kumimoji="0" lang="en-US"/>
          </a:p>
        </p:txBody>
      </p:sp>
      <p:sp>
        <p:nvSpPr>
          <p:cNvPr id="24" name="Symbol zastępczy daty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99ADD36-76B2-4BE6-9EB2-A0D758F8F758}" type="datetimeFigureOut">
              <a:rPr lang="pl-PL" smtClean="0"/>
              <a:pPr/>
              <a:t>22.06.2022</a:t>
            </a:fld>
            <a:endParaRPr lang="pl-PL" dirty="0"/>
          </a:p>
        </p:txBody>
      </p:sp>
      <p:sp>
        <p:nvSpPr>
          <p:cNvPr id="10" name="Symbol zastępczy stopki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pl-PL" dirty="0"/>
          </a:p>
        </p:txBody>
      </p:sp>
      <p:sp>
        <p:nvSpPr>
          <p:cNvPr id="22" name="Symbol zastępczy numeru slajdu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5C10121-DE68-4B44-92FF-FDBA8C73ADD3}" type="slidenum">
              <a:rPr lang="pl-PL" smtClean="0"/>
              <a:pPr/>
              <a:t>‹#›</a:t>
            </a:fld>
            <a:endParaRPr lang="pl-PL" dirty="0"/>
          </a:p>
        </p:txBody>
      </p:sp>
      <p:sp>
        <p:nvSpPr>
          <p:cNvPr id="5" name="Symbol zastępczy tytułu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pl-PL" smtClean="0"/>
              <a:t>Kliknij, aby edytować styl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tytuł 2"/>
          <p:cNvSpPr>
            <a:spLocks noGrp="1"/>
          </p:cNvSpPr>
          <p:nvPr>
            <p:ph type="subTitle" idx="1"/>
          </p:nvPr>
        </p:nvSpPr>
        <p:spPr/>
        <p:txBody>
          <a:bodyPr/>
          <a:lstStyle/>
          <a:p>
            <a:r>
              <a:rPr lang="pl-PL" dirty="0" smtClean="0"/>
              <a:t>Justyna Kudłaty</a:t>
            </a:r>
            <a:endParaRPr lang="pl-PL" dirty="0"/>
          </a:p>
        </p:txBody>
      </p:sp>
      <p:sp>
        <p:nvSpPr>
          <p:cNvPr id="2" name="Tytuł 1"/>
          <p:cNvSpPr>
            <a:spLocks noGrp="1"/>
          </p:cNvSpPr>
          <p:nvPr>
            <p:ph type="ctrTitle"/>
          </p:nvPr>
        </p:nvSpPr>
        <p:spPr/>
        <p:txBody>
          <a:bodyPr/>
          <a:lstStyle/>
          <a:p>
            <a:r>
              <a:rPr lang="pl-PL" dirty="0" smtClean="0"/>
              <a:t>Wybitni Matematycy Polscy</a:t>
            </a:r>
            <a:endParaRPr lang="pl-P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ymbol zastępczy zawartości 4" descr="Enigma.jpg"/>
          <p:cNvPicPr>
            <a:picLocks noGrp="1" noChangeAspect="1"/>
          </p:cNvPicPr>
          <p:nvPr>
            <p:ph idx="1"/>
          </p:nvPr>
        </p:nvPicPr>
        <p:blipFill>
          <a:blip r:embed="rId2"/>
          <a:stretch>
            <a:fillRect/>
          </a:stretch>
        </p:blipFill>
        <p:spPr>
          <a:xfrm>
            <a:off x="857224" y="1571612"/>
            <a:ext cx="3000396" cy="4000528"/>
          </a:xfrm>
        </p:spPr>
      </p:pic>
      <p:sp>
        <p:nvSpPr>
          <p:cNvPr id="3" name="Tytuł 2"/>
          <p:cNvSpPr>
            <a:spLocks noGrp="1"/>
          </p:cNvSpPr>
          <p:nvPr>
            <p:ph type="title"/>
          </p:nvPr>
        </p:nvSpPr>
        <p:spPr/>
        <p:txBody>
          <a:bodyPr/>
          <a:lstStyle/>
          <a:p>
            <a:r>
              <a:rPr lang="pl-PL" dirty="0" smtClean="0"/>
              <a:t>Marian Rejewski</a:t>
            </a:r>
            <a:endParaRPr lang="pl-PL" dirty="0"/>
          </a:p>
        </p:txBody>
      </p:sp>
      <p:sp>
        <p:nvSpPr>
          <p:cNvPr id="4" name="pole tekstowe 3"/>
          <p:cNvSpPr txBox="1"/>
          <p:nvPr/>
        </p:nvSpPr>
        <p:spPr>
          <a:xfrm>
            <a:off x="5429256" y="1071546"/>
            <a:ext cx="2571768" cy="369332"/>
          </a:xfrm>
          <a:prstGeom prst="rect">
            <a:avLst/>
          </a:prstGeom>
          <a:noFill/>
        </p:spPr>
        <p:txBody>
          <a:bodyPr wrap="square" rtlCol="0">
            <a:spAutoFit/>
          </a:bodyPr>
          <a:lstStyle/>
          <a:p>
            <a:r>
              <a:rPr lang="pl-PL" dirty="0" smtClean="0"/>
              <a:t>16.08.1905 – 13.02.1980</a:t>
            </a:r>
            <a:endParaRPr lang="pl-PL" dirty="0"/>
          </a:p>
        </p:txBody>
      </p:sp>
      <p:pic>
        <p:nvPicPr>
          <p:cNvPr id="6" name="Obraz 5" descr="rejew.jpg"/>
          <p:cNvPicPr>
            <a:picLocks noChangeAspect="1"/>
          </p:cNvPicPr>
          <p:nvPr/>
        </p:nvPicPr>
        <p:blipFill>
          <a:blip r:embed="rId3"/>
          <a:stretch>
            <a:fillRect/>
          </a:stretch>
        </p:blipFill>
        <p:spPr>
          <a:xfrm>
            <a:off x="5072066" y="1500174"/>
            <a:ext cx="3357586" cy="4626137"/>
          </a:xfrm>
          <a:prstGeom prst="rect">
            <a:avLst/>
          </a:prstGeom>
        </p:spPr>
      </p:pic>
      <p:sp>
        <p:nvSpPr>
          <p:cNvPr id="7" name="pole tekstowe 6"/>
          <p:cNvSpPr txBox="1"/>
          <p:nvPr/>
        </p:nvSpPr>
        <p:spPr>
          <a:xfrm>
            <a:off x="1857356" y="5643578"/>
            <a:ext cx="1000132" cy="369332"/>
          </a:xfrm>
          <a:prstGeom prst="rect">
            <a:avLst/>
          </a:prstGeom>
          <a:noFill/>
        </p:spPr>
        <p:txBody>
          <a:bodyPr wrap="square" rtlCol="0">
            <a:spAutoFit/>
          </a:bodyPr>
          <a:lstStyle/>
          <a:p>
            <a:r>
              <a:rPr lang="pl-PL" dirty="0" smtClean="0"/>
              <a:t>Enigma</a:t>
            </a:r>
            <a:endParaRPr lang="pl-P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28596" y="1000108"/>
            <a:ext cx="8229600" cy="4900634"/>
          </a:xfrm>
        </p:spPr>
        <p:txBody>
          <a:bodyPr>
            <a:normAutofit fontScale="85000" lnSpcReduction="10000"/>
          </a:bodyPr>
          <a:lstStyle/>
          <a:p>
            <a:r>
              <a:rPr lang="pl-PL" dirty="0" smtClean="0"/>
              <a:t>Matematyk, kryptolog. Podczas studiów został skierowany na tajny kurs kryptologii. Po ukończeniu studiów znalazł pracę w Biurze Szyfrów Sztabu Głównego Wojska Polskiego.</a:t>
            </a:r>
          </a:p>
          <a:p>
            <a:r>
              <a:rPr lang="pl-PL" dirty="0" smtClean="0"/>
              <a:t>Rejewski wraz ze współpracownikami zmierzył się z próbą rozszyfrowania Enigmy – niemieckiej maszyny szyfrującej. Początkowo była to żmudna robota, jednak gdy Polacy odkryli metodę szyfrowania, poszło z górki. Mimo, że każdego dnia zmieniał się klucz, w ciągu kilkunastu minut byli w stanie odnaleźć kod dzienny. Wszystko dzięki urządzeniu, który wymyślił Rejewski. Cyklometr był urządzeniem, które </a:t>
            </a:r>
            <a:r>
              <a:rPr lang="pl-PL" dirty="0"/>
              <a:t>wyszukiwało wszystkie możliwe ustawienia </a:t>
            </a:r>
            <a:r>
              <a:rPr lang="pl-PL" dirty="0" smtClean="0"/>
              <a:t>wirników.</a:t>
            </a:r>
          </a:p>
          <a:p>
            <a:r>
              <a:rPr lang="pl-PL" dirty="0" smtClean="0"/>
              <a:t>Skonstruował także „bombę”. Był to układ sześciu kopii Enigmy, który szukał zależności w szyfrowanych depeszach i odnajdywał prawidłowe klucze.</a:t>
            </a:r>
            <a:endParaRPr lang="pl-PL" dirty="0"/>
          </a:p>
          <a:p>
            <a:endParaRPr lang="pl-PL"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ymbol zastępczy zawartości 4" descr="steinahus.jpg"/>
          <p:cNvPicPr>
            <a:picLocks noGrp="1" noChangeAspect="1"/>
          </p:cNvPicPr>
          <p:nvPr>
            <p:ph idx="1"/>
          </p:nvPr>
        </p:nvPicPr>
        <p:blipFill>
          <a:blip r:embed="rId2"/>
          <a:stretch>
            <a:fillRect/>
          </a:stretch>
        </p:blipFill>
        <p:spPr>
          <a:xfrm>
            <a:off x="5214942" y="1500174"/>
            <a:ext cx="3253744" cy="4621795"/>
          </a:xfrm>
        </p:spPr>
      </p:pic>
      <p:sp>
        <p:nvSpPr>
          <p:cNvPr id="3" name="Tytuł 2"/>
          <p:cNvSpPr>
            <a:spLocks noGrp="1"/>
          </p:cNvSpPr>
          <p:nvPr>
            <p:ph type="title"/>
          </p:nvPr>
        </p:nvSpPr>
        <p:spPr/>
        <p:txBody>
          <a:bodyPr/>
          <a:lstStyle/>
          <a:p>
            <a:r>
              <a:rPr lang="pl-PL" dirty="0" smtClean="0"/>
              <a:t>Hugo Steinhaus</a:t>
            </a:r>
            <a:endParaRPr lang="pl-PL" dirty="0"/>
          </a:p>
        </p:txBody>
      </p:sp>
      <p:sp>
        <p:nvSpPr>
          <p:cNvPr id="4" name="pole tekstowe 3"/>
          <p:cNvSpPr txBox="1"/>
          <p:nvPr/>
        </p:nvSpPr>
        <p:spPr>
          <a:xfrm>
            <a:off x="5572132" y="1071546"/>
            <a:ext cx="2500330" cy="369332"/>
          </a:xfrm>
          <a:prstGeom prst="rect">
            <a:avLst/>
          </a:prstGeom>
          <a:noFill/>
        </p:spPr>
        <p:txBody>
          <a:bodyPr wrap="square" rtlCol="0">
            <a:spAutoFit/>
          </a:bodyPr>
          <a:lstStyle/>
          <a:p>
            <a:r>
              <a:rPr lang="pl-PL" dirty="0" smtClean="0"/>
              <a:t>14.01.1887 – 25.02.1972</a:t>
            </a:r>
            <a:endParaRPr lang="pl-PL" dirty="0"/>
          </a:p>
        </p:txBody>
      </p:sp>
      <p:pic>
        <p:nvPicPr>
          <p:cNvPr id="6" name="Obraz 5" descr="pobrane.jpg"/>
          <p:cNvPicPr>
            <a:picLocks noChangeAspect="1"/>
          </p:cNvPicPr>
          <p:nvPr/>
        </p:nvPicPr>
        <p:blipFill>
          <a:blip r:embed="rId3"/>
          <a:stretch>
            <a:fillRect/>
          </a:stretch>
        </p:blipFill>
        <p:spPr>
          <a:xfrm>
            <a:off x="928662" y="1857364"/>
            <a:ext cx="3334720" cy="3502217"/>
          </a:xfrm>
          <a:prstGeom prst="rect">
            <a:avLst/>
          </a:prstGeom>
        </p:spPr>
      </p:pic>
      <p:sp>
        <p:nvSpPr>
          <p:cNvPr id="7" name="pole tekstowe 6"/>
          <p:cNvSpPr txBox="1"/>
          <p:nvPr/>
        </p:nvSpPr>
        <p:spPr>
          <a:xfrm>
            <a:off x="1428728" y="5429264"/>
            <a:ext cx="2357454" cy="369332"/>
          </a:xfrm>
          <a:prstGeom prst="rect">
            <a:avLst/>
          </a:prstGeom>
          <a:noFill/>
        </p:spPr>
        <p:txBody>
          <a:bodyPr wrap="square" rtlCol="0">
            <a:spAutoFit/>
          </a:bodyPr>
          <a:lstStyle/>
          <a:p>
            <a:r>
              <a:rPr lang="pl-PL" dirty="0" smtClean="0"/>
              <a:t>Kawiarnia „Szkocka”</a:t>
            </a:r>
            <a:endParaRPr lang="pl-PL"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571472" y="428604"/>
            <a:ext cx="8229600" cy="5929354"/>
          </a:xfrm>
        </p:spPr>
        <p:txBody>
          <a:bodyPr>
            <a:noAutofit/>
          </a:bodyPr>
          <a:lstStyle/>
          <a:p>
            <a:r>
              <a:rPr lang="pl-PL" sz="2100" dirty="0" smtClean="0"/>
              <a:t>Profesor na Uniwersytecie Jana Kazimierza we Lwowie. Wraz ze Stefanem Banachem był założycielem lwowskiej szkoły matematycznej oraz redaktorem czasopisma poświęconego analizie funkcjonalnej „Studia </a:t>
            </a:r>
            <a:r>
              <a:rPr lang="pl-PL" sz="2100" dirty="0" err="1" smtClean="0"/>
              <a:t>Mathematica</a:t>
            </a:r>
            <a:r>
              <a:rPr lang="pl-PL" sz="2100" dirty="0" smtClean="0"/>
              <a:t>”.</a:t>
            </a:r>
          </a:p>
          <a:p>
            <a:r>
              <a:rPr lang="pl-PL" sz="2100" dirty="0" smtClean="0"/>
              <a:t>Interesował się różnymi dziedzinami życia i możliwościami wykorzystania w nich matematyki. Między innymi wymyślił siatkę do pomiarów długości linii krzywych, którą wykorzystano do czytania map. Miał duży wkład w rozwój medycyny, m.in. przyczynił się do skutecznego ustalania ojcostwa (wykorzystując rachunek prawdopodobieństwa). Jego sposoby użycia obliczeń i maszyn matematycznych w diagnozach lekarskich wyprzedziły czasy, w których żył prof. Steinhaus.</a:t>
            </a:r>
          </a:p>
          <a:p>
            <a:r>
              <a:rPr lang="pl-PL" sz="2100" dirty="0" smtClean="0"/>
              <a:t>Uczęszczał na spotkania wybitnych matematyków w Kawiarni Szkocka na lwowskiej starówce, podczas których naukowcy rozwiązywali wymyślane przez siebie zagadki matematyczne.</a:t>
            </a:r>
          </a:p>
          <a:p>
            <a:r>
              <a:rPr lang="pl-PL" sz="2100" dirty="0" smtClean="0"/>
              <a:t>Autor wielu prac z zakresu analizy funkcjonalnej, teorii mnogości, topologii oraz popularyzacji i zastosowań matematyki.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p:txBody>
          <a:bodyPr>
            <a:normAutofit/>
          </a:bodyPr>
          <a:lstStyle/>
          <a:p>
            <a:r>
              <a:rPr lang="pl-PL" dirty="0" smtClean="0"/>
              <a:t>https://naukatolubie.pl/polscy-matematycy/</a:t>
            </a:r>
          </a:p>
          <a:p>
            <a:r>
              <a:rPr lang="pl-PL" dirty="0" smtClean="0"/>
              <a:t>https://www.polskieradio.pl/39/156/Artykul/2245583,Hugo-Steinhaus-Geniusz-matematyczny</a:t>
            </a:r>
          </a:p>
          <a:p>
            <a:r>
              <a:rPr lang="pl-PL" dirty="0" smtClean="0"/>
              <a:t>https://www.polskieradio.pl/39/156/Artykul/1738959,Waclaw-Sierpinski-Badacz-zagadek-nieskonczonosci </a:t>
            </a:r>
          </a:p>
          <a:p>
            <a:r>
              <a:rPr lang="pl-PL" dirty="0" smtClean="0"/>
              <a:t>https://www.polskieradio.pl/39/156/Artykul/2770635,Zygmunt-Janiszewski-genialny-polski-matematyk</a:t>
            </a:r>
            <a:endParaRPr lang="pl-PL" dirty="0"/>
          </a:p>
          <a:p>
            <a:r>
              <a:rPr lang="pl-PL" dirty="0" smtClean="0"/>
              <a:t>Google grafika</a:t>
            </a:r>
          </a:p>
        </p:txBody>
      </p:sp>
      <p:sp>
        <p:nvSpPr>
          <p:cNvPr id="2" name="Tytuł 1"/>
          <p:cNvSpPr>
            <a:spLocks noGrp="1"/>
          </p:cNvSpPr>
          <p:nvPr>
            <p:ph type="title"/>
          </p:nvPr>
        </p:nvSpPr>
        <p:spPr/>
        <p:txBody>
          <a:bodyPr/>
          <a:lstStyle/>
          <a:p>
            <a:r>
              <a:rPr lang="pl-PL" dirty="0" smtClean="0"/>
              <a:t>Bibliografia</a:t>
            </a:r>
            <a:endParaRPr lang="pl-P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p:cNvSpPr>
            <a:spLocks noGrp="1"/>
          </p:cNvSpPr>
          <p:nvPr>
            <p:ph type="title"/>
          </p:nvPr>
        </p:nvSpPr>
        <p:spPr/>
        <p:txBody>
          <a:bodyPr/>
          <a:lstStyle/>
          <a:p>
            <a:r>
              <a:rPr lang="pl-PL" dirty="0" smtClean="0"/>
              <a:t>Stefan Banach</a:t>
            </a:r>
            <a:endParaRPr lang="pl-PL" dirty="0"/>
          </a:p>
        </p:txBody>
      </p:sp>
      <p:sp>
        <p:nvSpPr>
          <p:cNvPr id="4" name="pole tekstowe 3"/>
          <p:cNvSpPr txBox="1"/>
          <p:nvPr/>
        </p:nvSpPr>
        <p:spPr>
          <a:xfrm>
            <a:off x="5500694" y="1071546"/>
            <a:ext cx="2500330" cy="369332"/>
          </a:xfrm>
          <a:prstGeom prst="rect">
            <a:avLst/>
          </a:prstGeom>
          <a:noFill/>
        </p:spPr>
        <p:txBody>
          <a:bodyPr wrap="square" rtlCol="0">
            <a:spAutoFit/>
          </a:bodyPr>
          <a:lstStyle/>
          <a:p>
            <a:r>
              <a:rPr lang="pl-PL" dirty="0" smtClean="0"/>
              <a:t>30.03.1892 – 31.08.1945</a:t>
            </a:r>
          </a:p>
        </p:txBody>
      </p:sp>
      <p:pic>
        <p:nvPicPr>
          <p:cNvPr id="6" name="Obraz 5" descr="łąweczka.jpg"/>
          <p:cNvPicPr>
            <a:picLocks noChangeAspect="1"/>
          </p:cNvPicPr>
          <p:nvPr/>
        </p:nvPicPr>
        <p:blipFill>
          <a:blip r:embed="rId2"/>
          <a:stretch>
            <a:fillRect/>
          </a:stretch>
        </p:blipFill>
        <p:spPr>
          <a:xfrm>
            <a:off x="428596" y="2071678"/>
            <a:ext cx="6619875" cy="4381500"/>
          </a:xfrm>
          <a:prstGeom prst="rect">
            <a:avLst/>
          </a:prstGeom>
        </p:spPr>
      </p:pic>
      <p:pic>
        <p:nvPicPr>
          <p:cNvPr id="5" name="Symbol zastępczy zawartości 4" descr="BANACH_STEFAN.jpg"/>
          <p:cNvPicPr>
            <a:picLocks noGrp="1" noChangeAspect="1"/>
          </p:cNvPicPr>
          <p:nvPr>
            <p:ph idx="1"/>
          </p:nvPr>
        </p:nvPicPr>
        <p:blipFill>
          <a:blip r:embed="rId3"/>
          <a:stretch>
            <a:fillRect/>
          </a:stretch>
        </p:blipFill>
        <p:spPr>
          <a:xfrm>
            <a:off x="5000628" y="1500174"/>
            <a:ext cx="3619512" cy="3619512"/>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571480"/>
            <a:ext cx="8229600" cy="6072230"/>
          </a:xfrm>
        </p:spPr>
        <p:txBody>
          <a:bodyPr>
            <a:normAutofit fontScale="77500" lnSpcReduction="20000"/>
          </a:bodyPr>
          <a:lstStyle/>
          <a:p>
            <a:r>
              <a:rPr lang="pl-PL" dirty="0" smtClean="0"/>
              <a:t>Nazywany naukowcem z przypadku. Nie ukończył studiów, doktorat obronił podstępem i w ostateczności został profesorem.</a:t>
            </a:r>
            <a:endParaRPr lang="pl-PL" dirty="0"/>
          </a:p>
          <a:p>
            <a:r>
              <a:rPr lang="pl-PL" dirty="0" smtClean="0"/>
              <a:t>Już w młodym wieku wykazywał ponadprzeciętne umiejętności matematyczne. W 1916 przypadkowo zainteresował się nim inny wybitny matematyk – Hugo Steinhaus. Ich znajomość zaowocowała długoletnią współpracą. Nie posiadając tytułu magistra doktoryzował się na Uniwersytecie Jana Kazimierza we Lwowie. Uknuta przez przełożonych intryga sprawiła, że niezainteresowany papierkową robotą przy ubieganiu się o stopień doktora, nieświadomy Banach napisał i obronił doktorat.</a:t>
            </a:r>
          </a:p>
          <a:p>
            <a:r>
              <a:rPr lang="pl-PL" dirty="0" smtClean="0"/>
              <a:t>„Pewnego </a:t>
            </a:r>
            <a:r>
              <a:rPr lang="pl-PL" dirty="0"/>
              <a:t>dnia zaczepiono Banacha na korytarzu Uniwersytetu Jana Kazimierza: „Czy mógłby pan wpaść do dziekanatu, są tam jacyś ludzie, którzy mają pewne problemy matematyczne, a pan na pewno potrafi im wszystko wyjaśnić.” Banach udał się zatem do wskazanego pokoju i chętnie odpowiedział na wszystkie pytania, nieświadom tego, że właśnie zdaje egzamin doktorski przed komisją specjalnie w tym celu przybyłą z Warszawy</a:t>
            </a:r>
            <a:r>
              <a:rPr lang="pl-PL" dirty="0" smtClean="0"/>
              <a:t>.” relacjonował prof. Otton Nikodym.</a:t>
            </a:r>
          </a:p>
          <a:p>
            <a:r>
              <a:rPr lang="pl-PL" dirty="0" smtClean="0"/>
              <a:t>Stworzył podstawy analizy funkcjonalnej, której początki zawarł w swojej pracy doktorskiej.</a:t>
            </a:r>
          </a:p>
          <a:p>
            <a:r>
              <a:rPr lang="pl-PL" dirty="0" smtClean="0"/>
              <a:t>Wraz ze Steinhausem założyli lwowską szkołę matematyczną.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p:cNvSpPr>
            <a:spLocks noGrp="1"/>
          </p:cNvSpPr>
          <p:nvPr>
            <p:ph type="title"/>
          </p:nvPr>
        </p:nvSpPr>
        <p:spPr/>
        <p:txBody>
          <a:bodyPr/>
          <a:lstStyle/>
          <a:p>
            <a:r>
              <a:rPr lang="pl-PL" dirty="0" smtClean="0"/>
              <a:t>Wacław Sierpiński</a:t>
            </a:r>
            <a:endParaRPr lang="pl-PL" dirty="0"/>
          </a:p>
        </p:txBody>
      </p:sp>
      <p:sp>
        <p:nvSpPr>
          <p:cNvPr id="4" name="pole tekstowe 3"/>
          <p:cNvSpPr txBox="1"/>
          <p:nvPr/>
        </p:nvSpPr>
        <p:spPr>
          <a:xfrm>
            <a:off x="5572132" y="1285860"/>
            <a:ext cx="2500330" cy="369332"/>
          </a:xfrm>
          <a:prstGeom prst="rect">
            <a:avLst/>
          </a:prstGeom>
          <a:noFill/>
        </p:spPr>
        <p:txBody>
          <a:bodyPr wrap="square" rtlCol="0">
            <a:spAutoFit/>
          </a:bodyPr>
          <a:lstStyle/>
          <a:p>
            <a:r>
              <a:rPr lang="pl-PL" dirty="0" smtClean="0"/>
              <a:t>14.03.1882 – 21.10.1969</a:t>
            </a:r>
            <a:endParaRPr lang="pl-PL" dirty="0"/>
          </a:p>
        </p:txBody>
      </p:sp>
      <p:pic>
        <p:nvPicPr>
          <p:cNvPr id="6" name="Obraz 5" descr="300px-SierpinskiTriangle.png"/>
          <p:cNvPicPr>
            <a:picLocks noChangeAspect="1"/>
          </p:cNvPicPr>
          <p:nvPr/>
        </p:nvPicPr>
        <p:blipFill>
          <a:blip r:embed="rId2"/>
          <a:stretch>
            <a:fillRect/>
          </a:stretch>
        </p:blipFill>
        <p:spPr>
          <a:xfrm>
            <a:off x="357158" y="2143116"/>
            <a:ext cx="4556282" cy="3857652"/>
          </a:xfrm>
          <a:prstGeom prst="rect">
            <a:avLst/>
          </a:prstGeom>
        </p:spPr>
      </p:pic>
      <p:pic>
        <p:nvPicPr>
          <p:cNvPr id="5" name="Symbol zastępczy zawartości 4" descr="Wacław_Sierpiński.jpg"/>
          <p:cNvPicPr>
            <a:picLocks noGrp="1" noChangeAspect="1"/>
          </p:cNvPicPr>
          <p:nvPr>
            <p:ph idx="1"/>
          </p:nvPr>
        </p:nvPicPr>
        <p:blipFill>
          <a:blip r:embed="rId3"/>
          <a:stretch>
            <a:fillRect/>
          </a:stretch>
        </p:blipFill>
        <p:spPr>
          <a:xfrm>
            <a:off x="5214942" y="1714488"/>
            <a:ext cx="3301444" cy="457200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28596" y="1000108"/>
            <a:ext cx="8229600" cy="4572000"/>
          </a:xfrm>
        </p:spPr>
        <p:txBody>
          <a:bodyPr>
            <a:noAutofit/>
          </a:bodyPr>
          <a:lstStyle/>
          <a:p>
            <a:r>
              <a:rPr lang="pl-PL" sz="2500" dirty="0" smtClean="0"/>
              <a:t>Twórca polskiej szkoły matematycznej, profesor Uniwersytetu Warszawskiego. Współredaktor czasopisma „Fundamenta </a:t>
            </a:r>
            <a:r>
              <a:rPr lang="pl-PL" sz="2500" dirty="0" err="1" smtClean="0"/>
              <a:t>Manthematicae</a:t>
            </a:r>
            <a:r>
              <a:rPr lang="pl-PL" sz="2500" dirty="0" smtClean="0"/>
              <a:t>”</a:t>
            </a:r>
          </a:p>
          <a:p>
            <a:r>
              <a:rPr lang="pl-PL" sz="2500" dirty="0" smtClean="0"/>
              <a:t>Zajmował się różnymi działami matematyki – analizą matematyczną, teorią mnogości, teorię liczb czy topologią.</a:t>
            </a:r>
          </a:p>
          <a:p>
            <a:r>
              <a:rPr lang="pl-PL" sz="2500" dirty="0" smtClean="0"/>
              <a:t>Wprowadził pojęcie trójkąta Sierpińskiego i dywanu Sierpińskiego</a:t>
            </a:r>
          </a:p>
          <a:p>
            <a:r>
              <a:rPr lang="pl-PL" sz="2500" dirty="0" smtClean="0"/>
              <a:t>Szczególne znaczenie mają jego prace na temat pewnika wyboru i hipotezy continuum.</a:t>
            </a:r>
          </a:p>
          <a:p>
            <a:r>
              <a:rPr lang="pl-PL" sz="2500" dirty="0" smtClean="0"/>
              <a:t>Napisał wiele prac naukowych: 57 książek, 724 prace, 107 artykułów.</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ymbol zastępczy zawartości 4" descr="z24549098IH,Zygmunt-Janiszewski--1888-1920--w-mundurze-legioni.jpg"/>
          <p:cNvPicPr>
            <a:picLocks noGrp="1" noChangeAspect="1"/>
          </p:cNvPicPr>
          <p:nvPr>
            <p:ph idx="1"/>
          </p:nvPr>
        </p:nvPicPr>
        <p:blipFill>
          <a:blip r:embed="rId2"/>
          <a:srcRect l="17043" r="10527"/>
          <a:stretch>
            <a:fillRect/>
          </a:stretch>
        </p:blipFill>
        <p:spPr>
          <a:xfrm>
            <a:off x="4857752" y="2071678"/>
            <a:ext cx="3643338" cy="3685240"/>
          </a:xfrm>
        </p:spPr>
      </p:pic>
      <p:sp>
        <p:nvSpPr>
          <p:cNvPr id="3" name="Tytuł 2"/>
          <p:cNvSpPr>
            <a:spLocks noGrp="1"/>
          </p:cNvSpPr>
          <p:nvPr>
            <p:ph type="title"/>
          </p:nvPr>
        </p:nvSpPr>
        <p:spPr/>
        <p:txBody>
          <a:bodyPr/>
          <a:lstStyle/>
          <a:p>
            <a:r>
              <a:rPr lang="pl-PL" dirty="0" smtClean="0"/>
              <a:t>Zygmunt Janiszewski</a:t>
            </a:r>
            <a:endParaRPr lang="pl-PL" dirty="0"/>
          </a:p>
        </p:txBody>
      </p:sp>
      <p:sp>
        <p:nvSpPr>
          <p:cNvPr id="4" name="pole tekstowe 3"/>
          <p:cNvSpPr txBox="1"/>
          <p:nvPr/>
        </p:nvSpPr>
        <p:spPr>
          <a:xfrm>
            <a:off x="5429256" y="1571612"/>
            <a:ext cx="2571768" cy="369332"/>
          </a:xfrm>
          <a:prstGeom prst="rect">
            <a:avLst/>
          </a:prstGeom>
          <a:noFill/>
        </p:spPr>
        <p:txBody>
          <a:bodyPr wrap="square" rtlCol="0">
            <a:spAutoFit/>
          </a:bodyPr>
          <a:lstStyle/>
          <a:p>
            <a:r>
              <a:rPr lang="pl-PL" dirty="0" smtClean="0"/>
              <a:t>12.06.1888 – 03.01.1920</a:t>
            </a:r>
            <a:endParaRPr lang="pl-PL" dirty="0"/>
          </a:p>
        </p:txBody>
      </p:sp>
      <p:pic>
        <p:nvPicPr>
          <p:cNvPr id="6" name="Obraz 5" descr="180px-Klein_bottle.svg.png"/>
          <p:cNvPicPr>
            <a:picLocks noChangeAspect="1"/>
          </p:cNvPicPr>
          <p:nvPr/>
        </p:nvPicPr>
        <p:blipFill>
          <a:blip r:embed="rId3"/>
          <a:stretch>
            <a:fillRect/>
          </a:stretch>
        </p:blipFill>
        <p:spPr>
          <a:xfrm>
            <a:off x="3000364" y="1714488"/>
            <a:ext cx="1371600" cy="2636520"/>
          </a:xfrm>
          <a:prstGeom prst="rect">
            <a:avLst/>
          </a:prstGeom>
        </p:spPr>
      </p:pic>
      <p:pic>
        <p:nvPicPr>
          <p:cNvPr id="7" name="Obraz 6" descr="1200px-Moebius_strip.svg.png"/>
          <p:cNvPicPr>
            <a:picLocks noChangeAspect="1"/>
          </p:cNvPicPr>
          <p:nvPr/>
        </p:nvPicPr>
        <p:blipFill>
          <a:blip r:embed="rId4" cstate="print"/>
          <a:stretch>
            <a:fillRect/>
          </a:stretch>
        </p:blipFill>
        <p:spPr>
          <a:xfrm>
            <a:off x="285720" y="3357562"/>
            <a:ext cx="3214710" cy="289056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500034" y="1214422"/>
            <a:ext cx="8229600" cy="4572000"/>
          </a:xfrm>
        </p:spPr>
        <p:txBody>
          <a:bodyPr>
            <a:normAutofit fontScale="85000" lnSpcReduction="10000"/>
          </a:bodyPr>
          <a:lstStyle/>
          <a:p>
            <a:r>
              <a:rPr lang="pl-PL" dirty="0" smtClean="0"/>
              <a:t>Jeden z założycieli polskiej szkoły matematycznej i inicjator czasopisma „Fundamenta </a:t>
            </a:r>
            <a:r>
              <a:rPr lang="pl-PL" dirty="0" err="1" smtClean="0"/>
              <a:t>Mathematicae</a:t>
            </a:r>
            <a:r>
              <a:rPr lang="pl-PL" dirty="0" smtClean="0"/>
              <a:t>” </a:t>
            </a:r>
          </a:p>
          <a:p>
            <a:r>
              <a:rPr lang="pl-PL" dirty="0" smtClean="0"/>
              <a:t>Studiował w Zurychu, Getyndze i Paryżu. W 1911 obronił pracę doktorską. Był wykładowcą matematyki. W 1918 został profesorem Uniwersytetu Warszawskiego.</a:t>
            </a:r>
          </a:p>
          <a:p>
            <a:r>
              <a:rPr lang="pl-PL" dirty="0" smtClean="0"/>
              <a:t>Podczas wojny walczył w Legionach Polskich. Po kryzysie przysięgowym uciekł i ukrywając się pod fałszywym nazwiskiem rozpoczął pracę oświatową dla dzieci.</a:t>
            </a:r>
          </a:p>
          <a:p>
            <a:r>
              <a:rPr lang="pl-PL" dirty="0" smtClean="0"/>
              <a:t>W 1917 opublikował artykuł „O potrzebach matematyki w Polsce”, który zainicjował początek polskiej szkoły matematycznej.</a:t>
            </a:r>
          </a:p>
          <a:p>
            <a:r>
              <a:rPr lang="pl-PL" dirty="0" smtClean="0"/>
              <a:t>Jego prace dotyczyły głównie topologii, stąd też uważany jest za jednego z twórców warszawskiej szkoły topologii.</a:t>
            </a:r>
            <a:endParaRPr lang="pl-PL"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ymbol zastępczy zawartości 4" descr="ulam.jpg"/>
          <p:cNvPicPr>
            <a:picLocks noGrp="1" noChangeAspect="1"/>
          </p:cNvPicPr>
          <p:nvPr>
            <p:ph idx="1"/>
          </p:nvPr>
        </p:nvPicPr>
        <p:blipFill>
          <a:blip r:embed="rId2" cstate="print"/>
          <a:stretch>
            <a:fillRect/>
          </a:stretch>
        </p:blipFill>
        <p:spPr>
          <a:xfrm>
            <a:off x="5286380" y="1571612"/>
            <a:ext cx="3179370" cy="4572000"/>
          </a:xfrm>
        </p:spPr>
      </p:pic>
      <p:sp>
        <p:nvSpPr>
          <p:cNvPr id="3" name="Tytuł 2"/>
          <p:cNvSpPr>
            <a:spLocks noGrp="1"/>
          </p:cNvSpPr>
          <p:nvPr>
            <p:ph type="title"/>
          </p:nvPr>
        </p:nvSpPr>
        <p:spPr/>
        <p:txBody>
          <a:bodyPr/>
          <a:lstStyle/>
          <a:p>
            <a:r>
              <a:rPr lang="pl-PL" dirty="0" smtClean="0"/>
              <a:t>Stanisław </a:t>
            </a:r>
            <a:r>
              <a:rPr lang="pl-PL" dirty="0" err="1" smtClean="0"/>
              <a:t>Ulam</a:t>
            </a:r>
            <a:endParaRPr lang="pl-PL" dirty="0"/>
          </a:p>
        </p:txBody>
      </p:sp>
      <p:sp>
        <p:nvSpPr>
          <p:cNvPr id="4" name="pole tekstowe 3"/>
          <p:cNvSpPr txBox="1"/>
          <p:nvPr/>
        </p:nvSpPr>
        <p:spPr>
          <a:xfrm>
            <a:off x="5500694" y="1142984"/>
            <a:ext cx="2714644" cy="369332"/>
          </a:xfrm>
          <a:prstGeom prst="rect">
            <a:avLst/>
          </a:prstGeom>
          <a:noFill/>
        </p:spPr>
        <p:txBody>
          <a:bodyPr wrap="square" rtlCol="0">
            <a:spAutoFit/>
          </a:bodyPr>
          <a:lstStyle/>
          <a:p>
            <a:r>
              <a:rPr lang="pl-PL" dirty="0" smtClean="0"/>
              <a:t>13.04.1909 – 13.05.1984</a:t>
            </a:r>
            <a:endParaRPr lang="pl-PL" dirty="0"/>
          </a:p>
        </p:txBody>
      </p:sp>
      <p:pic>
        <p:nvPicPr>
          <p:cNvPr id="6" name="Obraz 5" descr="800px-Nagasakibomb-251x300.jpg"/>
          <p:cNvPicPr>
            <a:picLocks noChangeAspect="1"/>
          </p:cNvPicPr>
          <p:nvPr/>
        </p:nvPicPr>
        <p:blipFill>
          <a:blip r:embed="rId3"/>
          <a:stretch>
            <a:fillRect/>
          </a:stretch>
        </p:blipFill>
        <p:spPr>
          <a:xfrm>
            <a:off x="1000100" y="1857364"/>
            <a:ext cx="3187700" cy="3810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500034" y="1214422"/>
            <a:ext cx="8229600" cy="4686320"/>
          </a:xfrm>
        </p:spPr>
        <p:txBody>
          <a:bodyPr>
            <a:normAutofit fontScale="85000" lnSpcReduction="10000"/>
          </a:bodyPr>
          <a:lstStyle/>
          <a:p>
            <a:r>
              <a:rPr lang="pl-PL" dirty="0" smtClean="0"/>
              <a:t>Był cudownym dzieckiem. Przez przypadek zainteresował się matematyką i postanowił rozwijać się w tym kierunku.</a:t>
            </a:r>
          </a:p>
          <a:p>
            <a:r>
              <a:rPr lang="pl-PL" dirty="0" smtClean="0"/>
              <a:t>Jako młody naukowiec wykładał na europejskich uniwersytetach. Jego talent został szybko dostrzeżony i zaproszono go do Lwowskiej Szkoły Matematycznej.</a:t>
            </a:r>
          </a:p>
          <a:p>
            <a:r>
              <a:rPr lang="pl-PL" dirty="0" smtClean="0"/>
              <a:t>Ma wielkie dokonania w dziedzinie teorii miary, topologii i teorii mnogości. Jednak jego nazwisko najczęściej bada w kontekście broni.</a:t>
            </a:r>
            <a:r>
              <a:rPr lang="pl-PL" dirty="0"/>
              <a:t/>
            </a:r>
            <a:br>
              <a:rPr lang="pl-PL" dirty="0"/>
            </a:br>
            <a:r>
              <a:rPr lang="pl-PL" dirty="0" smtClean="0"/>
              <a:t>Jako jeden z największych umysłów II wojny światowej pracował nad tajnym projektem w USA, który jak się później okazało miał przeważyć o losach wojny. Pracował on bowiem w centrum amerykańskiego programu budowy bomby jądrowej, które później spadły na Hiroszimę i Nagasaki, zmuszając Japonię do podpisania kapitulacji.</a:t>
            </a:r>
            <a:endParaRPr lang="pl-PL"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ier">
  <a:themeElements>
    <a:clrScheme name="Papi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Wierzchołek">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i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191</TotalTime>
  <Words>715</Words>
  <Application>Microsoft Office PowerPoint</Application>
  <PresentationFormat>Pokaz na ekranie (4:3)</PresentationFormat>
  <Paragraphs>47</Paragraphs>
  <Slides>14</Slides>
  <Notes>0</Notes>
  <HiddenSlides>0</HiddenSlides>
  <MMClips>0</MMClips>
  <ScaleCrop>false</ScaleCrop>
  <HeadingPairs>
    <vt:vector size="4" baseType="variant">
      <vt:variant>
        <vt:lpstr>Motyw</vt:lpstr>
      </vt:variant>
      <vt:variant>
        <vt:i4>1</vt:i4>
      </vt:variant>
      <vt:variant>
        <vt:lpstr>Tytuły slajdów</vt:lpstr>
      </vt:variant>
      <vt:variant>
        <vt:i4>14</vt:i4>
      </vt:variant>
    </vt:vector>
  </HeadingPairs>
  <TitlesOfParts>
    <vt:vector size="15" baseType="lpstr">
      <vt:lpstr>Papier</vt:lpstr>
      <vt:lpstr>Wybitni Matematycy Polscy</vt:lpstr>
      <vt:lpstr>Stefan Banach</vt:lpstr>
      <vt:lpstr>Slajd 3</vt:lpstr>
      <vt:lpstr>Wacław Sierpiński</vt:lpstr>
      <vt:lpstr>Slajd 5</vt:lpstr>
      <vt:lpstr>Zygmunt Janiszewski</vt:lpstr>
      <vt:lpstr>Slajd 7</vt:lpstr>
      <vt:lpstr>Stanisław Ulam</vt:lpstr>
      <vt:lpstr>Slajd 9</vt:lpstr>
      <vt:lpstr>Marian Rejewski</vt:lpstr>
      <vt:lpstr>Slajd 11</vt:lpstr>
      <vt:lpstr>Hugo Steinhaus</vt:lpstr>
      <vt:lpstr>Slajd 13</vt:lpstr>
      <vt:lpstr>Bibliografia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user</dc:creator>
  <cp:lastModifiedBy>admin</cp:lastModifiedBy>
  <cp:revision>18</cp:revision>
  <dcterms:created xsi:type="dcterms:W3CDTF">2022-06-11T09:12:27Z</dcterms:created>
  <dcterms:modified xsi:type="dcterms:W3CDTF">2022-06-22T06:33:11Z</dcterms:modified>
</cp:coreProperties>
</file>